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efc457c7f_3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efc457c7f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efc457c7f_3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efc457c7f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4efc457c7f_3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4efc457c7f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f81a51dd3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f81a51dd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f81a51dd3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f81a51dd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ef43d8be3_1_9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ef43d8be3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ef43d8be3_1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ef43d8be3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ef43d8be3_1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ef43d8be3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ef43d8be3_1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ef43d8be3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ef43d8be3_1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4ef43d8be3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ef43d8be3_1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ef43d8be3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ef43d8be3_1_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ef43d8be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ef43d8be3_1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ef43d8be3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ef43d8be3_1_1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ef43d8be3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4ef43d8be3_1_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4ef43d8be3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4ef43d8be3_1_1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4ef43d8be3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cc501a83f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cc501a83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f81a51dd3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f81a51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efc457c7f_8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efc457c7f_8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4efc457c7f_8_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4efc457c7f_8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efc457c7f_8_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efc457c7f_8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efc457c7f_8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efc457c7f_8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efc457c7f_8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efc457c7f_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6FA8D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10" name="Google Shape;10;p2"/>
          <p:cNvPicPr preferRelativeResize="0"/>
          <p:nvPr/>
        </p:nvPicPr>
        <p:blipFill rotWithShape="1">
          <a:blip r:embed="rId2">
            <a:alphaModFix amt="40000"/>
          </a:blip>
          <a:srcRect b="30860" l="0" r="0" t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786525" y="1968875"/>
            <a:ext cx="5859600" cy="276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FC5E8"/>
                </a:solidFill>
              </a:defRPr>
            </a:lvl1pPr>
            <a:lvl2pPr lvl="1" rtl="0">
              <a:buNone/>
              <a:defRPr>
                <a:solidFill>
                  <a:srgbClr val="9FC5E8"/>
                </a:solidFill>
              </a:defRPr>
            </a:lvl2pPr>
            <a:lvl3pPr lvl="2" rtl="0">
              <a:buNone/>
              <a:defRPr>
                <a:solidFill>
                  <a:srgbClr val="9FC5E8"/>
                </a:solidFill>
              </a:defRPr>
            </a:lvl3pPr>
            <a:lvl4pPr lvl="3" rtl="0">
              <a:buNone/>
              <a:defRPr>
                <a:solidFill>
                  <a:srgbClr val="9FC5E8"/>
                </a:solidFill>
              </a:defRPr>
            </a:lvl4pPr>
            <a:lvl5pPr lvl="4" rtl="0">
              <a:buNone/>
              <a:defRPr>
                <a:solidFill>
                  <a:srgbClr val="9FC5E8"/>
                </a:solidFill>
              </a:defRPr>
            </a:lvl5pPr>
            <a:lvl6pPr lvl="5" rtl="0">
              <a:buNone/>
              <a:defRPr>
                <a:solidFill>
                  <a:srgbClr val="9FC5E8"/>
                </a:solidFill>
              </a:defRPr>
            </a:lvl6pPr>
            <a:lvl7pPr lvl="6" rtl="0">
              <a:buNone/>
              <a:defRPr>
                <a:solidFill>
                  <a:srgbClr val="9FC5E8"/>
                </a:solidFill>
              </a:defRPr>
            </a:lvl7pPr>
            <a:lvl8pPr lvl="7" rtl="0">
              <a:buNone/>
              <a:defRPr>
                <a:solidFill>
                  <a:srgbClr val="9FC5E8"/>
                </a:solidFill>
              </a:defRPr>
            </a:lvl8pPr>
            <a:lvl9pPr lvl="8" rtl="0">
              <a:buNone/>
              <a:defRPr>
                <a:solidFill>
                  <a:srgbClr val="9FC5E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bg>
      <p:bgPr>
        <a:solidFill>
          <a:srgbClr val="6FA8DC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13" name="Google Shape;13;p3"/>
          <p:cNvPicPr preferRelativeResize="0"/>
          <p:nvPr/>
        </p:nvPicPr>
        <p:blipFill rotWithShape="1">
          <a:blip r:embed="rId2">
            <a:alphaModFix amt="20000"/>
          </a:blip>
          <a:srcRect b="30860" l="0" r="0" t="30860"/>
          <a:stretch/>
        </p:blipFill>
        <p:spPr>
          <a:xfrm>
            <a:off x="0" y="-2"/>
            <a:ext cx="9144000" cy="19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4800"/>
              <a:buNone/>
              <a:defRPr sz="4800"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rgbClr val="6FA8D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6FA8D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None/>
              <a:defRPr sz="2400">
                <a:solidFill>
                  <a:srgbClr val="6FA8DC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9FC5E8"/>
                </a:solidFill>
              </a:defRPr>
            </a:lvl1pPr>
            <a:lvl2pPr lvl="1">
              <a:buNone/>
              <a:defRPr>
                <a:solidFill>
                  <a:srgbClr val="9FC5E8"/>
                </a:solidFill>
              </a:defRPr>
            </a:lvl2pPr>
            <a:lvl3pPr lvl="2">
              <a:buNone/>
              <a:defRPr>
                <a:solidFill>
                  <a:srgbClr val="9FC5E8"/>
                </a:solidFill>
              </a:defRPr>
            </a:lvl3pPr>
            <a:lvl4pPr lvl="3">
              <a:buNone/>
              <a:defRPr>
                <a:solidFill>
                  <a:srgbClr val="9FC5E8"/>
                </a:solidFill>
              </a:defRPr>
            </a:lvl4pPr>
            <a:lvl5pPr lvl="4">
              <a:buNone/>
              <a:defRPr>
                <a:solidFill>
                  <a:srgbClr val="9FC5E8"/>
                </a:solidFill>
              </a:defRPr>
            </a:lvl5pPr>
            <a:lvl6pPr lvl="5">
              <a:buNone/>
              <a:defRPr>
                <a:solidFill>
                  <a:srgbClr val="9FC5E8"/>
                </a:solidFill>
              </a:defRPr>
            </a:lvl6pPr>
            <a:lvl7pPr lvl="6">
              <a:buNone/>
              <a:defRPr>
                <a:solidFill>
                  <a:srgbClr val="9FC5E8"/>
                </a:solidFill>
              </a:defRPr>
            </a:lvl7pPr>
            <a:lvl8pPr lvl="7">
              <a:buNone/>
              <a:defRPr>
                <a:solidFill>
                  <a:srgbClr val="9FC5E8"/>
                </a:solidFill>
              </a:defRPr>
            </a:lvl8pPr>
            <a:lvl9pPr lvl="8">
              <a:buNone/>
              <a:defRPr>
                <a:solidFill>
                  <a:srgbClr val="9FC5E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18" name="Google Shape;18;p4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idx="1" type="body"/>
          </p:nvPr>
        </p:nvSpPr>
        <p:spPr>
          <a:xfrm>
            <a:off x="1784250" y="222075"/>
            <a:ext cx="6549300" cy="260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82600" lvl="0" marL="457200" rtl="0">
              <a:spcBef>
                <a:spcPts val="600"/>
              </a:spcBef>
              <a:spcAft>
                <a:spcPts val="0"/>
              </a:spcAft>
              <a:buSzPts val="4000"/>
              <a:buChar char="▸"/>
              <a:defRPr b="1" i="1" sz="4000"/>
            </a:lvl1pPr>
            <a:lvl2pPr indent="-482600" lvl="1" marL="914400" rtl="0">
              <a:spcBef>
                <a:spcPts val="0"/>
              </a:spcBef>
              <a:spcAft>
                <a:spcPts val="0"/>
              </a:spcAft>
              <a:buSzPts val="4000"/>
              <a:buChar char="▹"/>
              <a:defRPr b="1" i="1" sz="4000"/>
            </a:lvl2pPr>
            <a:lvl3pPr indent="-482600" lvl="2" marL="13716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3pPr>
            <a:lvl4pPr indent="-482600" lvl="3" marL="18288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b="1" i="1" sz="4000"/>
            </a:lvl4pPr>
            <a:lvl5pPr indent="-482600" lvl="4" marL="22860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b="1" i="1" sz="4000"/>
            </a:lvl5pPr>
            <a:lvl6pPr indent="-482600" lvl="5" marL="2743200" rtl="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6pPr>
            <a:lvl7pPr indent="-482600" lvl="6" marL="3200400" rtl="0">
              <a:spcBef>
                <a:spcPts val="0"/>
              </a:spcBef>
              <a:spcAft>
                <a:spcPts val="0"/>
              </a:spcAft>
              <a:buSzPts val="4000"/>
              <a:buChar char="●"/>
              <a:defRPr b="1" i="1" sz="4000"/>
            </a:lvl7pPr>
            <a:lvl8pPr indent="-482600" lvl="7" marL="3657600" rtl="0">
              <a:spcBef>
                <a:spcPts val="0"/>
              </a:spcBef>
              <a:spcAft>
                <a:spcPts val="0"/>
              </a:spcAft>
              <a:buSzPts val="4000"/>
              <a:buChar char="○"/>
              <a:defRPr b="1" i="1" sz="4000"/>
            </a:lvl8pPr>
            <a:lvl9pPr indent="-482600" lvl="8" marL="4114800">
              <a:spcBef>
                <a:spcPts val="0"/>
              </a:spcBef>
              <a:spcAft>
                <a:spcPts val="0"/>
              </a:spcAft>
              <a:buSzPts val="4000"/>
              <a:buChar char="■"/>
              <a:defRPr b="1" i="1" sz="4000"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bg>
      <p:bgPr>
        <a:solidFill>
          <a:srgbClr val="6FA8DC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22" name="Google Shape;22;p5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Char char="▸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▹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solidFill>
          <a:srgbClr val="6FA8DC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28" name="Google Shape;28;p6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" name="Google Shape;30;p6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2544225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5705276" y="297367"/>
            <a:ext cx="2981400" cy="466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▸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solidFill>
          <a:srgbClr val="6FA8DC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35" name="Google Shape;35;p7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7"/>
          <p:cNvSpPr/>
          <p:nvPr/>
        </p:nvSpPr>
        <p:spPr>
          <a:xfrm flipH="1">
            <a:off x="2095200" y="0"/>
            <a:ext cx="7048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2445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4617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6789100" y="275350"/>
            <a:ext cx="2066100" cy="4650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▹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6FA8D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emelia_icons.png" id="43" name="Google Shape;43;p8"/>
          <p:cNvPicPr preferRelativeResize="0"/>
          <p:nvPr/>
        </p:nvPicPr>
        <p:blipFill rotWithShape="1">
          <a:blip r:embed="rId2">
            <a:alphaModFix amt="20000"/>
          </a:blip>
          <a:srcRect b="0" l="38542" r="38544" t="0"/>
          <a:stretch/>
        </p:blipFill>
        <p:spPr>
          <a:xfrm>
            <a:off x="0" y="0"/>
            <a:ext cx="20952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8"/>
          <p:cNvSpPr/>
          <p:nvPr/>
        </p:nvSpPr>
        <p:spPr>
          <a:xfrm flipH="1">
            <a:off x="2095200" y="0"/>
            <a:ext cx="7048800" cy="51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/>
          <p:nvPr>
            <p:ph idx="1" type="body"/>
          </p:nvPr>
        </p:nvSpPr>
        <p:spPr>
          <a:xfrm>
            <a:off x="164145" y="4406300"/>
            <a:ext cx="23469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9FC5E8"/>
                </a:solidFill>
              </a:defRPr>
            </a:lvl1pPr>
            <a:lvl2pPr lvl="1">
              <a:buNone/>
              <a:defRPr>
                <a:solidFill>
                  <a:srgbClr val="9FC5E8"/>
                </a:solidFill>
              </a:defRPr>
            </a:lvl2pPr>
            <a:lvl3pPr lvl="2">
              <a:buNone/>
              <a:defRPr>
                <a:solidFill>
                  <a:srgbClr val="9FC5E8"/>
                </a:solidFill>
              </a:defRPr>
            </a:lvl3pPr>
            <a:lvl4pPr lvl="3">
              <a:buNone/>
              <a:defRPr>
                <a:solidFill>
                  <a:srgbClr val="9FC5E8"/>
                </a:solidFill>
              </a:defRPr>
            </a:lvl4pPr>
            <a:lvl5pPr lvl="4">
              <a:buNone/>
              <a:defRPr>
                <a:solidFill>
                  <a:srgbClr val="9FC5E8"/>
                </a:solidFill>
              </a:defRPr>
            </a:lvl5pPr>
            <a:lvl6pPr lvl="5">
              <a:buNone/>
              <a:defRPr>
                <a:solidFill>
                  <a:srgbClr val="9FC5E8"/>
                </a:solidFill>
              </a:defRPr>
            </a:lvl6pPr>
            <a:lvl7pPr lvl="6">
              <a:buNone/>
              <a:defRPr>
                <a:solidFill>
                  <a:srgbClr val="9FC5E8"/>
                </a:solidFill>
              </a:defRPr>
            </a:lvl7pPr>
            <a:lvl8pPr lvl="7">
              <a:buNone/>
              <a:defRPr>
                <a:solidFill>
                  <a:srgbClr val="9FC5E8"/>
                </a:solidFill>
              </a:defRPr>
            </a:lvl8pPr>
            <a:lvl9pPr lvl="8">
              <a:buNone/>
              <a:defRPr>
                <a:solidFill>
                  <a:srgbClr val="9FC5E8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image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0"/>
            <a:ext cx="2095200" cy="5143200"/>
          </a:xfrm>
          <a:prstGeom prst="rect">
            <a:avLst/>
          </a:prstGeom>
          <a:solidFill>
            <a:srgbClr val="073763">
              <a:alpha val="1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874625" y="484600"/>
            <a:ext cx="5562000" cy="42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6FA8DC"/>
              </a:buClr>
              <a:buSzPts val="3000"/>
              <a:buFont typeface="Roboto"/>
              <a:buChar char="▸"/>
              <a:defRPr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▹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2400"/>
              <a:buFont typeface="Roboto"/>
              <a:buChar char="■"/>
              <a:defRPr sz="24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6FA8DC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●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○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Roboto"/>
              <a:buChar char="■"/>
              <a:defRPr sz="18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b="1" sz="9600">
                <a:solidFill>
                  <a:srgbClr val="0B539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bit.ly/2GDTPOY" TargetMode="External"/><Relationship Id="rId6" Type="http://schemas.openxmlformats.org/officeDocument/2006/relationships/hyperlink" Target="https://bit.ly/2K8IdT1" TargetMode="External"/><Relationship Id="rId7" Type="http://schemas.openxmlformats.org/officeDocument/2006/relationships/hyperlink" Target="https://www.picmonkey.com/" TargetMode="External"/><Relationship Id="rId8" Type="http://schemas.openxmlformats.org/officeDocument/2006/relationships/hyperlink" Target="https://app.xtensio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ctrTitle"/>
          </p:nvPr>
        </p:nvSpPr>
        <p:spPr>
          <a:xfrm>
            <a:off x="3110550" y="2729050"/>
            <a:ext cx="5535900" cy="20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MILESTONE 2</a:t>
            </a:r>
            <a:br>
              <a:rPr lang="en" sz="6000"/>
            </a:br>
            <a:r>
              <a:rPr lang="en" sz="6000"/>
              <a:t>ECS 165A</a:t>
            </a:r>
            <a:endParaRPr sz="6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DESIGN</a:t>
            </a:r>
            <a:endParaRPr/>
          </a:p>
        </p:txBody>
      </p:sp>
      <p:sp>
        <p:nvSpPr>
          <p:cNvPr id="128" name="Google Shape;128;p22"/>
          <p:cNvSpPr txBox="1"/>
          <p:nvPr>
            <p:ph idx="1" type="subTitle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UX and UI Wireframes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GOALS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2456200" y="816825"/>
            <a:ext cx="2066100" cy="34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Intuitive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Users should be able to interact with the app without confusion. The most important features should be easily accessible. </a:t>
            </a:r>
            <a:endParaRPr/>
          </a:p>
        </p:txBody>
      </p:sp>
      <p:sp>
        <p:nvSpPr>
          <p:cNvPr id="136" name="Google Shape;136;p23"/>
          <p:cNvSpPr txBox="1"/>
          <p:nvPr>
            <p:ph idx="2" type="body"/>
          </p:nvPr>
        </p:nvSpPr>
        <p:spPr>
          <a:xfrm>
            <a:off x="4600075" y="816825"/>
            <a:ext cx="2066100" cy="30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Minimalistic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Focus on necessary information and avoiding distracting clutter. We want a simple, straight forward look.  </a:t>
            </a:r>
            <a:endParaRPr/>
          </a:p>
        </p:txBody>
      </p:sp>
      <p:sp>
        <p:nvSpPr>
          <p:cNvPr id="137" name="Google Shape;137;p23"/>
          <p:cNvSpPr txBox="1"/>
          <p:nvPr>
            <p:ph idx="3" type="body"/>
          </p:nvPr>
        </p:nvSpPr>
        <p:spPr>
          <a:xfrm>
            <a:off x="6844650" y="816831"/>
            <a:ext cx="2066100" cy="28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Inviting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design is what users first judge-- we want them to come back! Create a calming, and enjoyable atmosphere.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3"/>
          <p:cNvSpPr/>
          <p:nvPr/>
        </p:nvSpPr>
        <p:spPr>
          <a:xfrm>
            <a:off x="2809161" y="569229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>
            <a:off x="5062234" y="6152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23"/>
          <p:cNvGrpSpPr/>
          <p:nvPr/>
        </p:nvGrpSpPr>
        <p:grpSpPr>
          <a:xfrm>
            <a:off x="7172932" y="612228"/>
            <a:ext cx="320378" cy="320378"/>
            <a:chOff x="1278900" y="2333250"/>
            <a:chExt cx="381175" cy="381175"/>
          </a:xfrm>
        </p:grpSpPr>
        <p:sp>
          <p:nvSpPr>
            <p:cNvPr id="142" name="Google Shape;142;p23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151" name="Google Shape;151;p24"/>
          <p:cNvSpPr txBox="1"/>
          <p:nvPr>
            <p:ph idx="4294967295" type="body"/>
          </p:nvPr>
        </p:nvSpPr>
        <p:spPr>
          <a:xfrm>
            <a:off x="166925" y="1496025"/>
            <a:ext cx="1902300" cy="32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 </a:t>
            </a: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Organizing layout and basic features of the user interface.</a:t>
            </a:r>
            <a:endParaRPr sz="1400"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75" y="770250"/>
            <a:ext cx="1902400" cy="36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4"/>
          <p:cNvSpPr/>
          <p:nvPr/>
        </p:nvSpPr>
        <p:spPr>
          <a:xfrm>
            <a:off x="2841300" y="108150"/>
            <a:ext cx="2239489" cy="4927179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1225" y="770250"/>
            <a:ext cx="1902300" cy="3602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/>
          <p:nvPr/>
        </p:nvSpPr>
        <p:spPr>
          <a:xfrm>
            <a:off x="6005825" y="108150"/>
            <a:ext cx="2239489" cy="4927179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0B5394"/>
                </a:solidFill>
              </a:rPr>
              <a:t>‹#›</a:t>
            </a:fld>
            <a:endParaRPr>
              <a:solidFill>
                <a:srgbClr val="0B5394"/>
              </a:solidFill>
            </a:endParaRPr>
          </a:p>
        </p:txBody>
      </p:sp>
      <p:sp>
        <p:nvSpPr>
          <p:cNvPr id="161" name="Google Shape;161;p25"/>
          <p:cNvSpPr txBox="1"/>
          <p:nvPr>
            <p:ph idx="4294967295" type="body"/>
          </p:nvPr>
        </p:nvSpPr>
        <p:spPr>
          <a:xfrm>
            <a:off x="166925" y="1496025"/>
            <a:ext cx="1807200" cy="32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</a:t>
            </a: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DESIGN</a:t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400"/>
              <a:t>Implementing color scheme, icons, and the overall aesthetic of the app.</a:t>
            </a:r>
            <a:endParaRPr sz="1400"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4912" y="818713"/>
            <a:ext cx="1912275" cy="35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>
            <a:off x="2841300" y="108150"/>
            <a:ext cx="2239489" cy="4927179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5150" y="761600"/>
            <a:ext cx="1912275" cy="35852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6005825" y="108150"/>
            <a:ext cx="2239489" cy="4927179"/>
          </a:xfrm>
          <a:custGeom>
            <a:rect b="b" l="l" r="r" t="t"/>
            <a:pathLst>
              <a:path extrusionOk="0" h="54713" w="25999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B5394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DEMO</a:t>
            </a:r>
            <a:endParaRPr/>
          </a:p>
        </p:txBody>
      </p:sp>
      <p:sp>
        <p:nvSpPr>
          <p:cNvPr id="171" name="Google Shape;171;p26"/>
          <p:cNvSpPr txBox="1"/>
          <p:nvPr>
            <p:ph idx="1" type="subTitle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Up/</a:t>
            </a:r>
            <a:r>
              <a:rPr lang="en"/>
              <a:t>Login</a:t>
            </a:r>
            <a:r>
              <a:rPr lang="en"/>
              <a:t> Flow and Edit Profile</a:t>
            </a:r>
            <a:endParaRPr/>
          </a:p>
        </p:txBody>
      </p:sp>
      <p:sp>
        <p:nvSpPr>
          <p:cNvPr id="172" name="Google Shape;172;p26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Logical Design and Example Queries</a:t>
            </a:r>
            <a:endParaRPr/>
          </a:p>
        </p:txBody>
      </p:sp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200"/>
              <a:t>‹#›</a:t>
            </a:fld>
            <a:endParaRPr sz="7200"/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1267" l="0" r="0" t="1267"/>
          <a:stretch/>
        </p:blipFill>
        <p:spPr>
          <a:xfrm>
            <a:off x="2095100" y="1011012"/>
            <a:ext cx="7048901" cy="28463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4524125" y="1899949"/>
            <a:ext cx="2006400" cy="1015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Primary key for users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203875" y="1626750"/>
            <a:ext cx="1712400" cy="16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IN CLOUD FIRESTORE: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109075" y="146025"/>
            <a:ext cx="18072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200"/>
              <a:t>‹#›</a:t>
            </a:fld>
            <a:endParaRPr sz="7200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587" y="902875"/>
            <a:ext cx="7041373" cy="15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4443" y="2788859"/>
            <a:ext cx="3635191" cy="136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9"/>
          <p:cNvSpPr txBox="1"/>
          <p:nvPr/>
        </p:nvSpPr>
        <p:spPr>
          <a:xfrm>
            <a:off x="4257563" y="1448842"/>
            <a:ext cx="1961700" cy="453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Primary key for following 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625" y="2374042"/>
            <a:ext cx="1161818" cy="132353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>
            <p:ph type="title"/>
          </p:nvPr>
        </p:nvSpPr>
        <p:spPr>
          <a:xfrm>
            <a:off x="203875" y="1626750"/>
            <a:ext cx="1712400" cy="20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IN CLOUD FIRESTORE: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7200"/>
              <a:t>‹#›</a:t>
            </a:fld>
            <a:endParaRPr sz="7200"/>
          </a:p>
        </p:txBody>
      </p:sp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1146" r="0" t="0"/>
          <a:stretch/>
        </p:blipFill>
        <p:spPr>
          <a:xfrm>
            <a:off x="2104850" y="1137547"/>
            <a:ext cx="7039148" cy="271937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4061825" y="589525"/>
            <a:ext cx="1964700" cy="1490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Primary key for posts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6252917" y="3130955"/>
            <a:ext cx="2765100" cy="272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4689889" y="3569862"/>
            <a:ext cx="1345500" cy="8772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Foreign key in users and following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1526400" y="3387313"/>
            <a:ext cx="11988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Another post with comments and likes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4689889" y="2710337"/>
            <a:ext cx="1345500" cy="8595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A post can only have one author</a:t>
            </a:r>
            <a:endParaRPr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0"/>
          <p:cNvSpPr txBox="1"/>
          <p:nvPr>
            <p:ph type="title"/>
          </p:nvPr>
        </p:nvSpPr>
        <p:spPr>
          <a:xfrm>
            <a:off x="203875" y="1626750"/>
            <a:ext cx="1712400" cy="20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MODEL IN CLOUD FIRESTORE: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POSTS</a:t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200" y="2715737"/>
            <a:ext cx="1964701" cy="20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203875" y="1626750"/>
            <a:ext cx="1712400" cy="17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USER, FIND THEIR PROFILE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2" type="sldNum"/>
          </p:nvPr>
        </p:nvSpPr>
        <p:spPr>
          <a:xfrm>
            <a:off x="109075" y="146025"/>
            <a:ext cx="1762200" cy="9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200"/>
              <a:t>‹#›</a:t>
            </a:fld>
            <a:endParaRPr sz="7200"/>
          </a:p>
        </p:txBody>
      </p:sp>
      <p:pic>
        <p:nvPicPr>
          <p:cNvPr id="217" name="Google Shape;2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1938" y="598850"/>
            <a:ext cx="6992052" cy="328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2422600"/>
            <a:ext cx="6583681" cy="2080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4294967295" type="ctrTitle"/>
          </p:nvPr>
        </p:nvSpPr>
        <p:spPr>
          <a:xfrm>
            <a:off x="2691650" y="440350"/>
            <a:ext cx="5571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9FC5E8"/>
                </a:solidFill>
              </a:rPr>
              <a:t>HIJK TEAM</a:t>
            </a:r>
            <a:endParaRPr sz="6000">
              <a:solidFill>
                <a:srgbClr val="9FC5E8"/>
              </a:solidFill>
            </a:endParaRPr>
          </a:p>
        </p:txBody>
      </p:sp>
      <p:sp>
        <p:nvSpPr>
          <p:cNvPr id="67" name="Google Shape;67;p14"/>
          <p:cNvSpPr txBox="1"/>
          <p:nvPr>
            <p:ph idx="4294967295" type="subTitle"/>
          </p:nvPr>
        </p:nvSpPr>
        <p:spPr>
          <a:xfrm>
            <a:off x="2796050" y="2232675"/>
            <a:ext cx="5571300" cy="25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Names:</a:t>
            </a:r>
            <a:endParaRPr b="1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Hanxing Zhang</a:t>
            </a:r>
            <a:br>
              <a:rPr b="1" lang="en" sz="2400"/>
            </a:br>
            <a:r>
              <a:rPr lang="en" sz="2400"/>
              <a:t>Isabella Pitco</a:t>
            </a:r>
            <a:br>
              <a:rPr lang="en" sz="2400"/>
            </a:br>
            <a:r>
              <a:rPr lang="en" sz="2400"/>
              <a:t>Jennifer Ly</a:t>
            </a:r>
            <a:br>
              <a:rPr lang="en" sz="2400"/>
            </a:br>
            <a:r>
              <a:rPr lang="en" sz="2400"/>
              <a:t>Kauana dos Santos</a:t>
            </a:r>
            <a:endParaRPr b="1" sz="2400"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 amt="88000"/>
          </a:blip>
          <a:srcRect b="0" l="0" r="44459" t="0"/>
          <a:stretch/>
        </p:blipFill>
        <p:spPr>
          <a:xfrm>
            <a:off x="0" y="0"/>
            <a:ext cx="20866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USER, FIND ALL THE POSTS THE USER HAS POSTED</a:t>
            </a:r>
            <a:endParaRPr/>
          </a:p>
        </p:txBody>
      </p:sp>
      <p:sp>
        <p:nvSpPr>
          <p:cNvPr id="224" name="Google Shape;224;p32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200"/>
              <a:t>‹#›</a:t>
            </a:fld>
            <a:endParaRPr sz="7200"/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100" y="694811"/>
            <a:ext cx="7017902" cy="3319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6550" y="4013925"/>
            <a:ext cx="6857002" cy="352525"/>
          </a:xfrm>
          <a:prstGeom prst="rect">
            <a:avLst/>
          </a:prstGeom>
          <a:noFill/>
          <a:ln>
            <a:noFill/>
          </a:ln>
          <a:effectLst>
            <a:outerShdw blurRad="471488" rotWithShape="0" algn="bl" dir="5400000" dist="19050">
              <a:srgbClr val="000000">
                <a:alpha val="64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203875" y="1626750"/>
            <a:ext cx="17124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USER, FIND ALL PEOPLE THE USER FOLLOWS</a:t>
            </a:r>
            <a:endParaRPr/>
          </a:p>
        </p:txBody>
      </p:sp>
      <p:sp>
        <p:nvSpPr>
          <p:cNvPr id="232" name="Google Shape;232;p33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200"/>
              <a:t>‹#›</a:t>
            </a:fld>
            <a:endParaRPr sz="7200"/>
          </a:p>
        </p:txBody>
      </p:sp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300" y="625763"/>
            <a:ext cx="7037698" cy="349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7325" y="3307225"/>
            <a:ext cx="6705652" cy="809950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5400000" dist="19050">
              <a:srgbClr val="000000">
                <a:alpha val="88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203875" y="1626750"/>
            <a:ext cx="1712400" cy="20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POST, FIND ALL COMMENTS OF THIS POST</a:t>
            </a:r>
            <a:endParaRPr/>
          </a:p>
        </p:txBody>
      </p:sp>
      <p:sp>
        <p:nvSpPr>
          <p:cNvPr id="240" name="Google Shape;240;p34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 sz="7200"/>
              <a:t>‹#›</a:t>
            </a:fld>
            <a:endParaRPr sz="7200"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701" y="559150"/>
            <a:ext cx="7047302" cy="2790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425" y="2817825"/>
            <a:ext cx="6871851" cy="1893475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5400000" dist="19050">
              <a:srgbClr val="000000">
                <a:alpha val="76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2086800" y="46750"/>
            <a:ext cx="70572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80808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200"/>
              <a:t>‹#›</a:t>
            </a:fld>
            <a:endParaRPr sz="7200"/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737" y="673925"/>
            <a:ext cx="7003325" cy="300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751" y="3023025"/>
            <a:ext cx="6683797" cy="857400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51" name="Google Shape;251;p35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POST, FIND ALL PEOPLE WHO LIKED THIS POST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idx="1" type="body"/>
          </p:nvPr>
        </p:nvSpPr>
        <p:spPr>
          <a:xfrm>
            <a:off x="2096600" y="275350"/>
            <a:ext cx="70473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0808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With replication of following collection for each post, we can do this query easily:</a:t>
            </a:r>
            <a:endParaRPr b="1" sz="1800">
              <a:solidFill>
                <a:srgbClr val="80808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200"/>
              <a:t>‹#›</a:t>
            </a:fld>
            <a:endParaRPr sz="7200"/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601" y="1201580"/>
            <a:ext cx="7047302" cy="2834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850" y="4117275"/>
            <a:ext cx="6980802" cy="420600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9050">
              <a:srgbClr val="000000">
                <a:alpha val="71000"/>
              </a:srgbClr>
            </a:outerShdw>
          </a:effectLst>
        </p:spPr>
      </p:pic>
      <p:sp>
        <p:nvSpPr>
          <p:cNvPr id="260" name="Google Shape;260;p36"/>
          <p:cNvSpPr txBox="1"/>
          <p:nvPr>
            <p:ph type="title"/>
          </p:nvPr>
        </p:nvSpPr>
        <p:spPr>
          <a:xfrm>
            <a:off x="203875" y="1626750"/>
            <a:ext cx="1712400" cy="24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</a:t>
            </a:r>
            <a:r>
              <a:rPr lang="en"/>
              <a:t>, FIND ALL POSTS FROM THE PEOPLE THAT THE USER FOLLOWS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HASHTAG, FIND ALL POSTS WITH THIS HASHTAG</a:t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2096600" y="-181850"/>
            <a:ext cx="70473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200"/>
              <a:t>‹#›</a:t>
            </a:fld>
            <a:endParaRPr sz="7200"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701" y="693475"/>
            <a:ext cx="7047300" cy="272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950" y="2771950"/>
            <a:ext cx="6946950" cy="1520854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r="5400000" dist="19050">
              <a:srgbClr val="000000">
                <a:alpha val="77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A USER, FIND ALL POSTS THE USER LIKED</a:t>
            </a:r>
            <a:endParaRPr/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2106375" y="46750"/>
            <a:ext cx="70377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8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200"/>
              <a:t>‹#›</a:t>
            </a:fld>
            <a:endParaRPr sz="7200"/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374" y="769500"/>
            <a:ext cx="7037698" cy="2982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775" y="3752275"/>
            <a:ext cx="6962300" cy="351275"/>
          </a:xfrm>
          <a:prstGeom prst="rect">
            <a:avLst/>
          </a:prstGeom>
          <a:noFill/>
          <a:ln>
            <a:noFill/>
          </a:ln>
          <a:effectLst>
            <a:outerShdw blurRad="300038" rotWithShape="0" algn="bl" dir="5400000" dist="19050">
              <a:srgbClr val="000000">
                <a:alpha val="83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203875" y="1626750"/>
            <a:ext cx="1712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84" name="Google Shape;284;p39"/>
          <p:cNvSpPr txBox="1"/>
          <p:nvPr>
            <p:ph idx="1" type="body"/>
          </p:nvPr>
        </p:nvSpPr>
        <p:spPr>
          <a:xfrm>
            <a:off x="2874625" y="275339"/>
            <a:ext cx="5562000" cy="4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▸"/>
            </a:pPr>
            <a:r>
              <a:rPr lang="en" sz="1400"/>
              <a:t>Presentation template by </a:t>
            </a:r>
            <a:r>
              <a:rPr lang="en" sz="1400" u="sng">
                <a:hlinkClick r:id="rId3"/>
              </a:rPr>
              <a:t>SlidesCarnival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▸"/>
            </a:pPr>
            <a:r>
              <a:rPr lang="en" sz="1400"/>
              <a:t>Icons by Freepik at </a:t>
            </a:r>
            <a:r>
              <a:rPr lang="en" sz="1400" u="sng">
                <a:hlinkClick r:id="rId4"/>
              </a:rPr>
              <a:t>FlatIcon.com</a:t>
            </a:r>
            <a:r>
              <a:rPr lang="en" sz="1400"/>
              <a:t> and Material Design at </a:t>
            </a:r>
            <a:r>
              <a:rPr lang="en" sz="1400" u="sng"/>
              <a:t>https://materialdesignicons.com/</a:t>
            </a:r>
            <a:endParaRPr sz="1400" u="sng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▸"/>
            </a:pPr>
            <a:r>
              <a:rPr lang="en" sz="1400"/>
              <a:t>React Native Elements example by </a:t>
            </a:r>
            <a:r>
              <a:rPr i="1" lang="en" sz="1400"/>
              <a:t>Monte9</a:t>
            </a:r>
            <a:r>
              <a:rPr lang="en" sz="1400"/>
              <a:t> at </a:t>
            </a:r>
            <a:r>
              <a:rPr lang="en" sz="1400" u="sng">
                <a:hlinkClick r:id="rId5"/>
              </a:rPr>
              <a:t>https://bit.ly/2GDTPOY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▸"/>
            </a:pPr>
            <a:r>
              <a:rPr lang="en" sz="1400"/>
              <a:t>React Native &amp; Firebase authentication by </a:t>
            </a:r>
            <a:r>
              <a:rPr i="1" lang="en" sz="1400"/>
              <a:t>Faraz Amiruddin Ahmad</a:t>
            </a:r>
            <a:r>
              <a:rPr lang="en" sz="1400"/>
              <a:t> at </a:t>
            </a:r>
            <a:r>
              <a:rPr lang="en" sz="1400" u="sng">
                <a:hlinkClick r:id="rId6"/>
              </a:rPr>
              <a:t>https://bit.ly/2K8IdT1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▸"/>
            </a:pPr>
            <a:r>
              <a:rPr lang="en" sz="1400"/>
              <a:t>Color palette by </a:t>
            </a:r>
            <a:r>
              <a:rPr lang="en" sz="1400" u="sng">
                <a:hlinkClick r:id="rId7"/>
              </a:rPr>
              <a:t>picmonkey.com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Char char="▸"/>
            </a:pPr>
            <a:r>
              <a:rPr lang="en" sz="1400"/>
              <a:t>App Persona Template by </a:t>
            </a:r>
            <a:r>
              <a:rPr lang="en" sz="1400" u="sng">
                <a:hlinkClick r:id="rId8"/>
              </a:rPr>
              <a:t>https://app.xtensio.com/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0"/>
          <p:cNvPicPr preferRelativeResize="0"/>
          <p:nvPr/>
        </p:nvPicPr>
        <p:blipFill rotWithShape="1">
          <a:blip r:embed="rId3">
            <a:alphaModFix/>
          </a:blip>
          <a:srcRect b="0" l="22572" r="36860" t="0"/>
          <a:stretch/>
        </p:blipFill>
        <p:spPr>
          <a:xfrm>
            <a:off x="0" y="0"/>
            <a:ext cx="20866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40"/>
          <p:cNvSpPr txBox="1"/>
          <p:nvPr>
            <p:ph idx="4294967295" type="ctrTitle"/>
          </p:nvPr>
        </p:nvSpPr>
        <p:spPr>
          <a:xfrm>
            <a:off x="2796050" y="430525"/>
            <a:ext cx="55713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9FC5E8"/>
                </a:solidFill>
              </a:rPr>
              <a:t>THANKS! </a:t>
            </a:r>
            <a:endParaRPr sz="9000">
              <a:solidFill>
                <a:srgbClr val="9FC5E8"/>
              </a:solidFill>
            </a:endParaRPr>
          </a:p>
        </p:txBody>
      </p:sp>
      <p:sp>
        <p:nvSpPr>
          <p:cNvPr id="293" name="Google Shape;293;p40"/>
          <p:cNvSpPr txBox="1"/>
          <p:nvPr>
            <p:ph idx="4294967295" type="subTitle"/>
          </p:nvPr>
        </p:nvSpPr>
        <p:spPr>
          <a:xfrm>
            <a:off x="2796050" y="1927875"/>
            <a:ext cx="5571300" cy="25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en" sz="3600"/>
              <a:t>Questions?</a:t>
            </a:r>
            <a:endParaRPr sz="3600"/>
          </a:p>
        </p:txBody>
      </p:sp>
      <p:pic>
        <p:nvPicPr>
          <p:cNvPr id="294" name="Google Shape;29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6825" y="29263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2970175" y="3107350"/>
            <a:ext cx="57927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PERSONALITY &amp; APP PERSONA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970175" y="3906852"/>
            <a:ext cx="5792700" cy="7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user want?</a:t>
            </a:r>
            <a:endParaRPr/>
          </a:p>
        </p:txBody>
      </p:sp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03875" y="1626750"/>
            <a:ext cx="1712400" cy="13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COMMUNITY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6094275" y="390425"/>
            <a:ext cx="2682000" cy="41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Our pets are a part of our families. </a:t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300"/>
              <a:t>Our goal is to foster a community of pet lovers and help users discover resources that they can depend on.</a:t>
            </a:r>
            <a:endParaRPr sz="2300"/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3">
            <a:alphaModFix/>
          </a:blip>
          <a:srcRect b="0" l="22716" r="7939" t="0"/>
          <a:stretch/>
        </p:blipFill>
        <p:spPr>
          <a:xfrm>
            <a:off x="2088050" y="0"/>
            <a:ext cx="35666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6155" r="42510" t="0"/>
          <a:stretch/>
        </p:blipFill>
        <p:spPr>
          <a:xfrm>
            <a:off x="2088050" y="0"/>
            <a:ext cx="35666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109075" y="1626750"/>
            <a:ext cx="16977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 #1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PET MOM</a:t>
            </a:r>
            <a:endParaRPr/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275" y="85875"/>
            <a:ext cx="5604149" cy="476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109075" y="1626750"/>
            <a:ext cx="1902000" cy="21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 #2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VICARIOUS ANIMAL LOVER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300" y="76200"/>
            <a:ext cx="5730404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109075" y="1626750"/>
            <a:ext cx="1902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PERSONA # 3</a:t>
            </a:r>
            <a:br>
              <a:rPr lang="en"/>
            </a:br>
            <a:br>
              <a:rPr lang="en"/>
            </a:br>
            <a:r>
              <a:rPr lang="en"/>
              <a:t>THE BUSINESS OWNER</a:t>
            </a:r>
            <a:endParaRPr/>
          </a:p>
        </p:txBody>
      </p:sp>
      <p:sp>
        <p:nvSpPr>
          <p:cNvPr id="105" name="Google Shape;105;p19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4275" y="35213"/>
            <a:ext cx="5683043" cy="507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2350050" y="275350"/>
            <a:ext cx="66066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i="1" lang="en"/>
              <a:t>Our app should reflect our users</a:t>
            </a:r>
            <a:endParaRPr b="1" i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109075" y="1626750"/>
            <a:ext cx="1902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</a:t>
            </a:r>
            <a:br>
              <a:rPr lang="en"/>
            </a:br>
            <a:r>
              <a:rPr lang="en"/>
              <a:t>PERSONALITY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2633550" y="1454575"/>
            <a:ext cx="31107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73763"/>
              </a:buClr>
              <a:buSzPts val="3000"/>
              <a:buFont typeface="Roboto"/>
              <a:buChar char="▸"/>
            </a:pPr>
            <a:r>
              <a:rPr lang="en"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Modern</a:t>
            </a:r>
            <a:endParaRPr sz="30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73763"/>
              </a:buClr>
              <a:buSzPts val="3000"/>
              <a:buFont typeface="Roboto"/>
              <a:buChar char="▸"/>
            </a:pPr>
            <a:r>
              <a:rPr lang="en"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Entertaining</a:t>
            </a:r>
            <a:endParaRPr sz="30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73763"/>
              </a:buClr>
              <a:buSzPts val="3000"/>
              <a:buFont typeface="Roboto"/>
              <a:buChar char="▸"/>
            </a:pPr>
            <a:r>
              <a:rPr lang="en"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Fun!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5923550" y="1454575"/>
            <a:ext cx="31107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73763"/>
              </a:buClr>
              <a:buSzPts val="3000"/>
              <a:buFont typeface="Roboto"/>
              <a:buChar char="▸"/>
            </a:pPr>
            <a:r>
              <a:rPr lang="en"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Thoughtful</a:t>
            </a:r>
            <a:endParaRPr sz="30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Clr>
                <a:srgbClr val="073763"/>
              </a:buClr>
              <a:buSzPts val="3000"/>
              <a:buFont typeface="Roboto"/>
              <a:buChar char="▸"/>
            </a:pPr>
            <a:r>
              <a:rPr lang="en" sz="3000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Accessible</a:t>
            </a:r>
            <a:endParaRPr sz="3000"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109075" y="1626750"/>
            <a:ext cx="1902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</a:t>
            </a:r>
            <a:br>
              <a:rPr lang="en"/>
            </a:br>
            <a:r>
              <a:rPr lang="en"/>
              <a:t>PERSONALITY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5642" l="0" r="0" t="5642"/>
          <a:stretch/>
        </p:blipFill>
        <p:spPr>
          <a:xfrm>
            <a:off x="2096600" y="63675"/>
            <a:ext cx="7047399" cy="501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109075" y="146024"/>
            <a:ext cx="18072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em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